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Glacial Indifferenc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lacial Indifference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889643" h="13488554">
                <a:moveTo>
                  <a:pt x="0" y="0"/>
                </a:moveTo>
                <a:lnTo>
                  <a:pt x="18889643" y="0"/>
                </a:lnTo>
                <a:lnTo>
                  <a:pt x="18889643" y="13488554"/>
                </a:lnTo>
                <a:lnTo>
                  <a:pt x="0" y="13488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-20617" t="-2042" r="-20683" b="-7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57300" y="547688"/>
            <a:ext cx="15773400" cy="2093062"/>
            <a:chOff x="0" y="0"/>
            <a:chExt cx="21031200" cy="27907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2790749"/>
            </a:xfrm>
            <a:custGeom>
              <a:avLst/>
              <a:gdLst/>
              <a:ahLst/>
              <a:cxnLst/>
              <a:rect l="l" t="t" r="r" b="b"/>
              <a:pathLst>
                <a:path w="21031200" h="2790749">
                  <a:moveTo>
                    <a:pt x="0" y="0"/>
                  </a:moveTo>
                  <a:lnTo>
                    <a:pt x="21031200" y="0"/>
                  </a:lnTo>
                  <a:lnTo>
                    <a:pt x="21031200" y="2790749"/>
                  </a:lnTo>
                  <a:lnTo>
                    <a:pt x="0" y="2790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21031200" cy="27240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 spc="-40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KIRSAL KALKINMA YATIRIMLARININ DESTEKLENMESİ PROGRAMI(KKYDP)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94324" y="4620190"/>
            <a:ext cx="15031665" cy="538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3"/>
              </a:lnSpc>
            </a:pPr>
            <a:r>
              <a:rPr lang="en-US" sz="3299" dirty="0">
                <a:solidFill>
                  <a:srgbClr val="EE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8 Firma</a:t>
            </a:r>
          </a:p>
          <a:p>
            <a:pPr algn="just">
              <a:lnSpc>
                <a:spcPts val="3563"/>
              </a:lnSpc>
            </a:pPr>
            <a:r>
              <a:rPr lang="en-US" sz="3299" dirty="0">
                <a:solidFill>
                  <a:srgbClr val="EE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    </a:t>
            </a:r>
            <a:r>
              <a:rPr lang="en-US" sz="3299" dirty="0" err="1">
                <a:solidFill>
                  <a:srgbClr val="EE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Konular</a:t>
            </a:r>
            <a:r>
              <a:rPr lang="en-US" sz="3299" dirty="0">
                <a:solidFill>
                  <a:srgbClr val="EE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</a:t>
            </a:r>
          </a:p>
          <a:p>
            <a:pPr marL="597213" lvl="1" indent="-298607" algn="just">
              <a:lnSpc>
                <a:spcPts val="3563"/>
              </a:lnSpc>
              <a:buAutoNum type="arabicPeriod"/>
            </a:pP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Yenilenebilir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Enerji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Kaynakları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Kullanımına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Yönelik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Yatırımlar</a:t>
            </a:r>
            <a:endParaRPr lang="en-US" sz="32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97213" lvl="1" indent="-298607" algn="just">
              <a:lnSpc>
                <a:spcPts val="3563"/>
              </a:lnSpc>
              <a:buAutoNum type="arabicPeriod"/>
            </a:pP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Hayvansal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Ürünlerin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İşlenmesi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Kurutulması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Dondurulması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Paketlenmesi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Depolanması</a:t>
            </a:r>
            <a:endParaRPr lang="en-US" sz="32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97213" lvl="1" indent="-298607" algn="just">
              <a:lnSpc>
                <a:spcPts val="3563"/>
              </a:lnSpc>
              <a:buAutoNum type="arabicPeriod"/>
            </a:pP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Sanatları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Zanaatkarlık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Katma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Değerli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Ürünlere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Yönelik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Yatırımlar</a:t>
            </a:r>
            <a:endParaRPr lang="en-US" sz="32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97213" lvl="1" indent="-298607" algn="just">
              <a:lnSpc>
                <a:spcPts val="3563"/>
              </a:lnSpc>
              <a:buAutoNum type="arabicPeriod"/>
            </a:pP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Bitkisel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Hayvansal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Ürünlerin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İşlenmesi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Paketlenmesi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Depolanması</a:t>
            </a:r>
            <a:endParaRPr lang="en-US" sz="32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597213" lvl="1" indent="-298607" algn="just">
              <a:lnSpc>
                <a:spcPts val="3563"/>
              </a:lnSpc>
              <a:buFont typeface="Arial"/>
              <a:buChar char="•"/>
            </a:pP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Hibe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Tutarı</a:t>
            </a:r>
            <a:r>
              <a:rPr lang="en-US" sz="32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  <a:p>
            <a:pPr marL="597213" lvl="1" indent="-298607" algn="just">
              <a:lnSpc>
                <a:spcPts val="3563"/>
              </a:lnSpc>
            </a:pPr>
            <a:r>
              <a:rPr lang="en-US" sz="3299" b="1" dirty="0">
                <a:solidFill>
                  <a:srgbClr val="EE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4.593.649,69</a:t>
            </a:r>
          </a:p>
          <a:p>
            <a:pPr marL="597213" lvl="1" indent="-298607" algn="just">
              <a:lnSpc>
                <a:spcPts val="3563"/>
              </a:lnSpc>
            </a:pPr>
            <a:endParaRPr lang="en-US" sz="3299" b="1" dirty="0">
              <a:solidFill>
                <a:srgbClr val="EE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597213" lvl="1" indent="-298607" algn="just">
              <a:lnSpc>
                <a:spcPts val="3563"/>
              </a:lnSpc>
            </a:pPr>
            <a:endParaRPr lang="en-US" sz="3299" b="1" dirty="0">
              <a:solidFill>
                <a:srgbClr val="EE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597213" lvl="1" indent="-298607" algn="just">
              <a:lnSpc>
                <a:spcPts val="3563"/>
              </a:lnSpc>
            </a:pPr>
            <a:endParaRPr lang="en-US" sz="3299" b="1" dirty="0">
              <a:solidFill>
                <a:srgbClr val="EE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23153" y="2593182"/>
            <a:ext cx="4041694" cy="7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7"/>
              </a:lnSpc>
              <a:spcBef>
                <a:spcPct val="0"/>
              </a:spcBef>
            </a:pPr>
            <a:r>
              <a:rPr lang="en-US" sz="5599" b="1" spc="-34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2021-2022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57300" y="547688"/>
            <a:ext cx="15773400" cy="2432075"/>
            <a:chOff x="0" y="0"/>
            <a:chExt cx="21031200" cy="32427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3242767"/>
            </a:xfrm>
            <a:custGeom>
              <a:avLst/>
              <a:gdLst/>
              <a:ahLst/>
              <a:cxnLst/>
              <a:rect l="l" t="t" r="r" b="b"/>
              <a:pathLst>
                <a:path w="21031200" h="3242767">
                  <a:moveTo>
                    <a:pt x="0" y="0"/>
                  </a:moveTo>
                  <a:lnTo>
                    <a:pt x="21031200" y="0"/>
                  </a:lnTo>
                  <a:lnTo>
                    <a:pt x="21031200" y="3242767"/>
                  </a:lnTo>
                  <a:lnTo>
                    <a:pt x="0" y="3242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21031200" cy="31856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en-US" sz="5400" b="1" spc="-32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KIRSAL KALKINMA YATIRIMLARININ DESTEKLENMESİ PROGRAMI(KKYDP)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 b="1" spc="-32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2022-2023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57300" y="4162452"/>
            <a:ext cx="15590520" cy="493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3"/>
              </a:lnSpc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</a:t>
            </a:r>
            <a:r>
              <a:rPr lang="en-US" sz="3299">
                <a:solidFill>
                  <a:srgbClr val="EE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 Firma</a:t>
            </a:r>
          </a:p>
          <a:p>
            <a:pPr algn="just">
              <a:lnSpc>
                <a:spcPts val="3563"/>
              </a:lnSpc>
            </a:pPr>
            <a:r>
              <a:rPr lang="en-US" sz="3299">
                <a:solidFill>
                  <a:srgbClr val="EE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Konular:</a:t>
            </a: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marL="597213" lvl="1" indent="-298607" algn="just">
              <a:lnSpc>
                <a:spcPts val="3563"/>
              </a:lnSpc>
              <a:buAutoNum type="arabicPeriod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Yenilenebilir Enerji Tesisleri</a:t>
            </a:r>
          </a:p>
          <a:p>
            <a:pPr marL="597213" lvl="1" indent="-298607" algn="just">
              <a:lnSpc>
                <a:spcPts val="3563"/>
              </a:lnSpc>
              <a:buAutoNum type="arabicPeriod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İç Sularda Yetiştiricilik</a:t>
            </a:r>
          </a:p>
          <a:p>
            <a:pPr marL="597213" lvl="1" indent="-298607" algn="just">
              <a:lnSpc>
                <a:spcPts val="3563"/>
              </a:lnSpc>
              <a:buAutoNum type="arabicPeriod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Denizlerde Yetiştiricilik</a:t>
            </a:r>
          </a:p>
          <a:p>
            <a:pPr marL="597213" lvl="1" indent="-298607" algn="just">
              <a:lnSpc>
                <a:spcPts val="3563"/>
              </a:lnSpc>
              <a:buAutoNum type="arabicPeriod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Hayvansal Ürünlerin İşlenmesi, Kurutulması, Dondurulması, Paketlenmesi ve Depolanması</a:t>
            </a:r>
          </a:p>
          <a:p>
            <a:pPr marL="597213" lvl="1" indent="-298607" algn="just">
              <a:lnSpc>
                <a:spcPts val="3563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Hibe Tutarı :</a:t>
            </a:r>
          </a:p>
          <a:p>
            <a:pPr marL="597213" lvl="1" indent="-298607" algn="just">
              <a:lnSpc>
                <a:spcPts val="3563"/>
              </a:lnSpc>
            </a:pPr>
            <a:r>
              <a:rPr lang="en-US" sz="3299" b="1">
                <a:solidFill>
                  <a:srgbClr val="FF1C2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9.279.350,43</a:t>
            </a:r>
          </a:p>
          <a:p>
            <a:pPr marL="597213" lvl="1" indent="-298607" algn="just">
              <a:lnSpc>
                <a:spcPts val="3563"/>
              </a:lnSpc>
            </a:pPr>
            <a:endParaRPr lang="en-US" sz="3299" b="1">
              <a:solidFill>
                <a:srgbClr val="FF1C25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597213" lvl="1" indent="-298607" algn="just">
              <a:lnSpc>
                <a:spcPts val="3563"/>
              </a:lnSpc>
            </a:pPr>
            <a:endParaRPr lang="en-US" sz="3299" b="1">
              <a:solidFill>
                <a:srgbClr val="FF1C25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889643" h="13488554">
                <a:moveTo>
                  <a:pt x="0" y="0"/>
                </a:moveTo>
                <a:lnTo>
                  <a:pt x="18889643" y="0"/>
                </a:lnTo>
                <a:lnTo>
                  <a:pt x="18889643" y="13488554"/>
                </a:lnTo>
                <a:lnTo>
                  <a:pt x="0" y="13488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-20617" t="-2042" r="-20683" b="-75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57300" y="547688"/>
            <a:ext cx="15773400" cy="2432075"/>
            <a:chOff x="0" y="0"/>
            <a:chExt cx="21031200" cy="32427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3242767"/>
            </a:xfrm>
            <a:custGeom>
              <a:avLst/>
              <a:gdLst/>
              <a:ahLst/>
              <a:cxnLst/>
              <a:rect l="l" t="t" r="r" b="b"/>
              <a:pathLst>
                <a:path w="21031200" h="3242767">
                  <a:moveTo>
                    <a:pt x="0" y="0"/>
                  </a:moveTo>
                  <a:lnTo>
                    <a:pt x="21031200" y="0"/>
                  </a:lnTo>
                  <a:lnTo>
                    <a:pt x="21031200" y="3242767"/>
                  </a:lnTo>
                  <a:lnTo>
                    <a:pt x="0" y="3242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21031200" cy="31856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en-US" sz="5400" b="1" spc="-32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KIRSAL KALKINMA YATIRIMLARININ DESTEKLENMESİ PROGRAMI(KKYDP)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 b="1" spc="-32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2023-2024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40180" y="3796945"/>
            <a:ext cx="15590520" cy="672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3"/>
              </a:lnSpc>
            </a:pPr>
            <a:r>
              <a:rPr lang="en-US" sz="3299">
                <a:solidFill>
                  <a:srgbClr val="EE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27 Firma</a:t>
            </a:r>
          </a:p>
          <a:p>
            <a:pPr algn="l">
              <a:lnSpc>
                <a:spcPts val="3563"/>
              </a:lnSpc>
            </a:pPr>
            <a:r>
              <a:rPr lang="en-US" sz="3299">
                <a:solidFill>
                  <a:srgbClr val="EE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Konular:</a:t>
            </a:r>
          </a:p>
          <a:p>
            <a:pPr marL="597213" lvl="1" indent="-298607" algn="l">
              <a:lnSpc>
                <a:spcPts val="3563"/>
              </a:lnSpc>
              <a:buAutoNum type="arabicPeriod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Hayvansal Ürünlerin İşlenmesi, Kurutulması, Dondurulması, Paketlenmesi ve Depolanması</a:t>
            </a:r>
          </a:p>
          <a:p>
            <a:pPr marL="597213" lvl="1" indent="-298607" algn="l">
              <a:lnSpc>
                <a:spcPts val="3563"/>
              </a:lnSpc>
              <a:buAutoNum type="arabicPeriod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Denizlerde Yetiştiricilik</a:t>
            </a:r>
          </a:p>
          <a:p>
            <a:pPr marL="597213" lvl="1" indent="-298607" algn="l">
              <a:lnSpc>
                <a:spcPts val="3563"/>
              </a:lnSpc>
              <a:buAutoNum type="arabicPeriod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Bitkisel Ürünlere Yönelik Yatırımlar</a:t>
            </a:r>
          </a:p>
          <a:p>
            <a:pPr marL="597213" lvl="1" indent="-298607" algn="l">
              <a:lnSpc>
                <a:spcPts val="3563"/>
              </a:lnSpc>
              <a:buAutoNum type="arabicPeriod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Büyükbaş Hayvancılık İçin Sabit Yatırımlar</a:t>
            </a:r>
          </a:p>
          <a:p>
            <a:pPr marL="597213" lvl="1" indent="-298607" algn="l">
              <a:lnSpc>
                <a:spcPts val="3563"/>
              </a:lnSpc>
              <a:buAutoNum type="arabicPeriod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Bitkisel ve Hayvansal Ürünlerin İşlenmesi, Paketlenmesi ve Depolanması</a:t>
            </a:r>
          </a:p>
          <a:p>
            <a:pPr marL="597213" lvl="1" indent="-298607" algn="l">
              <a:lnSpc>
                <a:spcPts val="3563"/>
              </a:lnSpc>
              <a:buAutoNum type="arabicPeriod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Arıcılık ve Arı Ürünlerinin İşlenmesi ve Paketlenmesine Yönelik Yatırımlar</a:t>
            </a:r>
          </a:p>
          <a:p>
            <a:pPr marL="597213" lvl="1" indent="-298607" algn="l">
              <a:lnSpc>
                <a:spcPts val="3563"/>
              </a:lnSpc>
              <a:buAutoNum type="arabicPeriod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Sanatları (Zanaatkarlık) ve Katma Değerli Ürünlere Yönelik Yatırımlar</a:t>
            </a:r>
          </a:p>
          <a:p>
            <a:pPr marL="597213" lvl="1" indent="-298607" algn="l">
              <a:lnSpc>
                <a:spcPts val="3563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Hibe Tutarı:</a:t>
            </a:r>
          </a:p>
          <a:p>
            <a:pPr marL="597213" lvl="1" indent="-298607" algn="l">
              <a:lnSpc>
                <a:spcPts val="3563"/>
              </a:lnSpc>
            </a:pPr>
            <a:r>
              <a:rPr lang="en-US" sz="3299" b="1">
                <a:solidFill>
                  <a:srgbClr val="EE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86.511.245,09</a:t>
            </a:r>
          </a:p>
          <a:p>
            <a:pPr marL="597213" lvl="1" indent="-298607" algn="l">
              <a:lnSpc>
                <a:spcPts val="3563"/>
              </a:lnSpc>
            </a:pPr>
            <a:endParaRPr lang="en-US" sz="3299" b="1">
              <a:solidFill>
                <a:srgbClr val="EE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597213" lvl="1" indent="-298607" algn="l">
              <a:lnSpc>
                <a:spcPts val="3563"/>
              </a:lnSpc>
            </a:pPr>
            <a:endParaRPr lang="en-US" sz="3299" b="1">
              <a:solidFill>
                <a:srgbClr val="EE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597213" lvl="1" indent="-298607" algn="l">
              <a:lnSpc>
                <a:spcPts val="3563"/>
              </a:lnSpc>
            </a:pPr>
            <a:endParaRPr lang="en-US" sz="3299" b="1">
              <a:solidFill>
                <a:srgbClr val="EE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889643" h="13488554">
                <a:moveTo>
                  <a:pt x="0" y="0"/>
                </a:moveTo>
                <a:lnTo>
                  <a:pt x="18889643" y="0"/>
                </a:lnTo>
                <a:lnTo>
                  <a:pt x="18889643" y="13488554"/>
                </a:lnTo>
                <a:lnTo>
                  <a:pt x="0" y="13488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-20617" t="-2042" r="-20683" b="-75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3043770" y="2367727"/>
          <a:ext cx="13543463" cy="7464491"/>
        </p:xfrm>
        <a:graphic>
          <a:graphicData uri="http://schemas.openxmlformats.org/drawingml/2006/table">
            <a:tbl>
              <a:tblPr/>
              <a:tblGrid>
                <a:gridCol w="143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277">
                <a:tc>
                  <a:txBody>
                    <a:bodyPr/>
                    <a:lstStyle/>
                    <a:p>
                      <a:pPr algn="l">
                        <a:lnSpc>
                          <a:spcPts val="2953"/>
                        </a:lnSpc>
                        <a:defRPr/>
                      </a:pPr>
                      <a:r>
                        <a:rPr lang="en-US" sz="22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2023 YILI</a:t>
                      </a:r>
                      <a:endParaRPr lang="en-US" sz="1100"/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96"/>
                        </a:lnSpc>
                        <a:defRPr/>
                      </a:pPr>
                      <a:r>
                        <a:rPr lang="en-US" sz="20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PROJENİN ADI</a:t>
                      </a:r>
                      <a:endParaRPr lang="en-US" sz="1100"/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96"/>
                        </a:lnSpc>
                        <a:defRPr/>
                      </a:pPr>
                      <a:r>
                        <a:rPr lang="en-US" sz="20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PROJE KARAKTERİSTİĞİ</a:t>
                      </a:r>
                      <a:endParaRPr lang="en-US" sz="1100"/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982">
                <a:tc>
                  <a:txBody>
                    <a:bodyPr/>
                    <a:lstStyle/>
                    <a:p>
                      <a:pPr algn="l">
                        <a:lnSpc>
                          <a:spcPts val="4879"/>
                        </a:lnSpc>
                        <a:defRPr/>
                      </a:pPr>
                      <a:r>
                        <a:rPr lang="en-US" sz="3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    1</a:t>
                      </a:r>
                      <a:endParaRPr lang="en-US" sz="1100"/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3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733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İSTİRİDYE MANTARI YETİŞTİRİCİLİĞİNİN GELİŞTİRİLMESİ PROJESİ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(%50 DOKAP Destekli)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(Toplam Bütçe:2.000.000,00 TL)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(Kişi Başı Üretici Katkısı:200.000,00 TL)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(Yararlanıcı Sayısı:5 Üretici)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(DOKAP Ödeneğinden Kalan: 0,40 TL)</a:t>
                      </a:r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3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5 adet 105 m²’lik İstiridye Mantarı Çadırı Yapımı</a:t>
                      </a:r>
                      <a:endParaRPr lang="en-US" sz="1100"/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573">
                <a:tc>
                  <a:txBody>
                    <a:bodyPr/>
                    <a:lstStyle/>
                    <a:p>
                      <a:pPr algn="l">
                        <a:lnSpc>
                          <a:spcPts val="4879"/>
                        </a:lnSpc>
                        <a:defRPr/>
                      </a:pPr>
                      <a:r>
                        <a:rPr lang="en-US" sz="3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   2</a:t>
                      </a:r>
                      <a:endParaRPr lang="en-US" sz="1100"/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54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KÜÇÜKBAŞ HAYVANLARIN KIRKIM MAKİNESİ VE AYAK BAKIM HAVUZU PROJESİ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(%70 DOKAP Destekli)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(Toplam Bütçe:1.000.000,00 TL)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(Kişi Başı Üretici Katkısı:3.703,70 TL)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(Yararlanıcı Sayısı:81 Üretici)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(DOKAP Ödeneğinden Kalan: 0,00 TL)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67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ctr">
                        <a:lnSpc>
                          <a:spcPts val="2567"/>
                        </a:lnSpc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81 adet Şaftlı Koyun Kırkım Makinesi</a:t>
                      </a:r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231">
                <a:tc>
                  <a:txBody>
                    <a:bodyPr/>
                    <a:lstStyle/>
                    <a:p>
                      <a:pPr algn="l">
                        <a:lnSpc>
                          <a:spcPts val="4879"/>
                        </a:lnSpc>
                        <a:defRPr/>
                      </a:pPr>
                      <a:r>
                        <a:rPr lang="en-US" sz="3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4879"/>
                        </a:lnSpc>
                      </a:pPr>
                      <a:r>
                        <a:rPr lang="en-US" sz="3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   3</a:t>
                      </a:r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54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İZABELLA ÜZÜM YETİŞTİRCİLİĞİNİN YAYGINLAŞTIRILMASI PROJESİ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(%60 DOKAP Destekli)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(Toplam Bütçe:3.418.700,00 TL)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(Kişi Başı Üretici Katkısı:51.600,00 TL en az)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(Yararlanıcı Sayısı:8 Üretici)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(DOKAP Ödeneğinden Kalan: 1.098.395,20 TL)</a:t>
                      </a:r>
                    </a:p>
                    <a:p>
                      <a:pPr algn="l">
                        <a:lnSpc>
                          <a:spcPts val="2054"/>
                        </a:lnSpc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ctr">
                        <a:lnSpc>
                          <a:spcPts val="2568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En az 2 dekar Kapama Üzüm Bahçesi Tesisi     Kapsamında toplam 24 dekar </a:t>
                      </a:r>
                    </a:p>
                    <a:p>
                      <a:pPr algn="l">
                        <a:lnSpc>
                          <a:spcPts val="2568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</a:txBody>
                  <a:tcPr marL="59219" marR="59219" marT="59219" marB="59219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3043770" y="220106"/>
            <a:ext cx="12479019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DOĞU KARADENİZ PROJESİ (DOKAP)</a:t>
            </a:r>
          </a:p>
        </p:txBody>
      </p:sp>
      <p:sp>
        <p:nvSpPr>
          <p:cNvPr id="5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889643" h="13488554">
                <a:moveTo>
                  <a:pt x="0" y="0"/>
                </a:moveTo>
                <a:lnTo>
                  <a:pt x="18889643" y="0"/>
                </a:lnTo>
                <a:lnTo>
                  <a:pt x="18889643" y="13488554"/>
                </a:lnTo>
                <a:lnTo>
                  <a:pt x="0" y="13488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-20617" t="-2042" r="-20683" b="-75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57300" y="547688"/>
            <a:ext cx="15773400" cy="2093062"/>
            <a:chOff x="0" y="0"/>
            <a:chExt cx="21031200" cy="27907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31200" cy="2790749"/>
            </a:xfrm>
            <a:custGeom>
              <a:avLst/>
              <a:gdLst/>
              <a:ahLst/>
              <a:cxnLst/>
              <a:rect l="l" t="t" r="r" b="b"/>
              <a:pathLst>
                <a:path w="21031200" h="2790749">
                  <a:moveTo>
                    <a:pt x="0" y="0"/>
                  </a:moveTo>
                  <a:lnTo>
                    <a:pt x="21031200" y="0"/>
                  </a:lnTo>
                  <a:lnTo>
                    <a:pt x="21031200" y="2790749"/>
                  </a:lnTo>
                  <a:lnTo>
                    <a:pt x="0" y="2790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21031200" cy="27240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128"/>
                </a:lnSpc>
              </a:pPr>
              <a:r>
                <a:rPr lang="en-US" sz="6600" b="1" spc="-39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DOĞU KARADENİZ PROJESİ </a:t>
              </a:r>
            </a:p>
            <a:p>
              <a:pPr algn="ctr">
                <a:lnSpc>
                  <a:spcPts val="7128"/>
                </a:lnSpc>
              </a:pPr>
              <a:r>
                <a:rPr lang="en-US" sz="6600" b="1" spc="-40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(DOKAP)</a:t>
              </a:r>
            </a:p>
          </p:txBody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2951456" y="3539277"/>
          <a:ext cx="12894133" cy="6538912"/>
        </p:xfrm>
        <a:graphic>
          <a:graphicData uri="http://schemas.openxmlformats.org/drawingml/2006/table">
            <a:tbl>
              <a:tblPr/>
              <a:tblGrid>
                <a:gridCol w="1289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2258">
                <a:tc>
                  <a:txBody>
                    <a:bodyPr/>
                    <a:lstStyle/>
                    <a:p>
                      <a:pPr algn="l">
                        <a:lnSpc>
                          <a:spcPts val="3081"/>
                        </a:lnSpc>
                        <a:defRPr/>
                      </a:pPr>
                      <a:r>
                        <a:rPr lang="en-US" sz="23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2024 YILI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0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PROJENİN ADI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81"/>
                        </a:lnSpc>
                        <a:defRPr/>
                      </a:pPr>
                      <a:r>
                        <a:rPr lang="en-US" sz="23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PROJE KARAKTERİSTİĞİ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6654">
                <a:tc>
                  <a:txBody>
                    <a:bodyPr/>
                    <a:lstStyle/>
                    <a:p>
                      <a:pPr algn="ctr">
                        <a:lnSpc>
                          <a:spcPts val="5264"/>
                        </a:lnSpc>
                        <a:defRPr/>
                      </a:pPr>
                      <a:r>
                        <a:rPr lang="en-US" sz="40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595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3595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  <a:p>
                      <a:pPr algn="l">
                        <a:lnSpc>
                          <a:spcPts val="3595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TRABZON ÖRTÜALTI YETİŞTİRİCİLİĞİNİN GELİŞTİRİLMESİ PROJESİ</a:t>
                      </a:r>
                    </a:p>
                    <a:p>
                      <a:pPr algn="l">
                        <a:lnSpc>
                          <a:spcPts val="3595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(%70 DOKAP Destekli)</a:t>
                      </a:r>
                    </a:p>
                    <a:p>
                      <a:pPr algn="l">
                        <a:lnSpc>
                          <a:spcPts val="3595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(Toplam Bütçe:4.050.000,00 TL)</a:t>
                      </a:r>
                    </a:p>
                    <a:p>
                      <a:pPr algn="l">
                        <a:lnSpc>
                          <a:spcPts val="3595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(Kişi Başı Üretici Katkısı:177.113,60 TL)</a:t>
                      </a:r>
                    </a:p>
                    <a:p>
                      <a:pPr algn="l">
                        <a:lnSpc>
                          <a:spcPts val="3595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(Yararlanıcı Sayısı:8 Üretici)</a:t>
                      </a:r>
                    </a:p>
                    <a:p>
                      <a:pPr algn="l">
                        <a:lnSpc>
                          <a:spcPts val="3595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(DOKAP Ödeneğinden Kalan: 78.000,00 TL)</a:t>
                      </a:r>
                    </a:p>
                    <a:p>
                      <a:pPr algn="l">
                        <a:lnSpc>
                          <a:spcPts val="3595"/>
                        </a:lnSpc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44"/>
                        </a:lnSpc>
                        <a:defRPr/>
                      </a:pPr>
                      <a:r>
                        <a:rPr lang="en-US" sz="314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7 adet 512 m² (256 m²+256 m²) ve 1 adet 256 m² Sera Yapımı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889643" h="13488554">
                <a:moveTo>
                  <a:pt x="0" y="0"/>
                </a:moveTo>
                <a:lnTo>
                  <a:pt x="18889643" y="0"/>
                </a:lnTo>
                <a:lnTo>
                  <a:pt x="18889643" y="13488554"/>
                </a:lnTo>
                <a:lnTo>
                  <a:pt x="0" y="13488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-20617" t="-2042" r="-20683" b="-75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438150" y="1028700"/>
          <a:ext cx="8705850" cy="9243060"/>
        </p:xfrm>
        <a:graphic>
          <a:graphicData uri="http://schemas.openxmlformats.org/drawingml/2006/table">
            <a:tbl>
              <a:tblPr/>
              <a:tblGrid>
                <a:gridCol w="911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2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520">
                <a:tc>
                  <a:txBody>
                    <a:bodyPr/>
                    <a:lstStyle/>
                    <a:p>
                      <a:pPr algn="l">
                        <a:lnSpc>
                          <a:spcPts val="1797"/>
                        </a:lnSpc>
                        <a:defRPr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2025 YILI</a:t>
                      </a:r>
                      <a:endParaRPr lang="en-US" sz="1100"/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7"/>
                        </a:lnSpc>
                        <a:defRPr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PROJENİN ADI</a:t>
                      </a:r>
                      <a:endParaRPr lang="en-US" sz="1100"/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7"/>
                        </a:lnSpc>
                        <a:defRPr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PROJE KARAKTERİSTİĞİ</a:t>
                      </a:r>
                      <a:endParaRPr lang="en-US" sz="1100"/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5788">
                <a:tc>
                  <a:txBody>
                    <a:bodyPr/>
                    <a:lstStyle/>
                    <a:p>
                      <a:pPr algn="ctr">
                        <a:lnSpc>
                          <a:spcPts val="1797"/>
                        </a:lnSpc>
                        <a:defRPr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  <a:endParaRPr lang="en-US" sz="1100"/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   1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7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TEMEL ARICILIK VE ARI SÜTÜ ÜRETİMİ PROJESİ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(%70 DOKAP Destekli)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(Toplam Bütçe:2.197.500,00 TL)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(Kişi Başı Üretici Katkısı:21.975,00 TL)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(Yararlanıcı Sayısı:16 Üretici)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(DOKAP Ödeneğinden Kalan: 457.592,08 TL)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7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16 kg Bal Mumu</a:t>
                      </a:r>
                      <a:endParaRPr lang="en-US" sz="1100"/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16 adet Elektrikli Benmari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16 adet Solar Enerji Seti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16 adet Mini Dondurucu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16 adet Kafa Lambası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80 adet Süt Toplama Kaşığı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160 adet Larva Transfer Kalemi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800 adet Larva Transfer Çıtası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800 adet Süt Toplama Şişesi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64 adet Etiket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7408">
                <a:tc>
                  <a:txBody>
                    <a:bodyPr/>
                    <a:lstStyle/>
                    <a:p>
                      <a:pPr algn="ctr">
                        <a:lnSpc>
                          <a:spcPts val="1797"/>
                        </a:lnSpc>
                        <a:defRPr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  <a:endParaRPr lang="en-US" sz="1100"/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</a:t>
                      </a:r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   2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7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DAMIZLIK ANA ARI ÜRETİM PROJESİ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(%70 DOKAP Destekli)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(Toplam Bütçe:1.546.875,00 TL)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(Kişi Başı Üretici Katkısı:92.812,40 TL)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(Yararlanıcı Sayısı:3 Üretici)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(DOKAP Ödeneğinden Kalan: 265.396,50 TL)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7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6 adet Damızlık Ana Arı Kolonisi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60 adet Arı Kolonisi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600 adet Çiftleşme Kutusu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7408">
                <a:tc>
                  <a:txBody>
                    <a:bodyPr/>
                    <a:lstStyle/>
                    <a:p>
                      <a:pPr algn="ctr">
                        <a:lnSpc>
                          <a:spcPts val="1797"/>
                        </a:lnSpc>
                        <a:defRPr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  <a:endParaRPr lang="en-US" sz="1100"/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</a:t>
                      </a:r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   3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7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ARICILIĞIN GELİŞTİRİLMESİ PROJESİ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(%70 DOKAP Destekli)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(Toplam Bütçe:3.190.000,00 TL)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(Kişi Başı Üretici Katkısı:19.140,00 TL)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(Yararlanıcı Sayısı:19 Üretici)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(DOKAP Ödeneğinden Kalan: 97.079,90 TL)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7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19 adet Bal Süzme Makinesi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19 adet Propolis Tuzağı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19 adet Elektrikli Çit Sistemi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380 adet Polen Tuzaklı Arı Kovanı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437 adet Etiket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6388">
                <a:tc>
                  <a:txBody>
                    <a:bodyPr/>
                    <a:lstStyle/>
                    <a:p>
                      <a:pPr algn="ctr">
                        <a:lnSpc>
                          <a:spcPts val="1797"/>
                        </a:lnSpc>
                        <a:defRPr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  <a:endParaRPr lang="en-US" sz="1100"/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1797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  4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7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SU ÜRÜNLERİ YETİŞTİRİCİLİĞİ ÜRETİM SİSTEMLERİNİN MODERNİZASYONU PROJESİ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(%70 DOKAP Destekli)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(Toplam Bütçe:4.292.400,00 TL)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(Kişi Başı Üretici Katkısı:53.708,00 TL)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(Yararlanıcı Sayısı:24 Üretici)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(DOKAP Ödeneğinden Kalan: 0,00 TL)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7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48 adet Fiberglas Yavru Ön Büyütme Tankı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24 adet Dikey Akışlı Kuluçka Dolabı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24 adet Su Kalitesi Ölçüm Cihazı</a:t>
                      </a:r>
                    </a:p>
                    <a:p>
                      <a:pPr algn="l">
                        <a:lnSpc>
                          <a:spcPts val="1797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24 adet Havuz Dip Temizliği Süpürgesi</a:t>
                      </a:r>
                    </a:p>
                  </a:txBody>
                  <a:tcPr marL="46092" marR="46092" marT="46092" marB="4609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9541191" y="1028700"/>
          <a:ext cx="8229600" cy="8529639"/>
        </p:xfrm>
        <a:graphic>
          <a:graphicData uri="http://schemas.openxmlformats.org/drawingml/2006/table">
            <a:tbl>
              <a:tblPr/>
              <a:tblGrid>
                <a:gridCol w="86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4596">
                <a:tc>
                  <a:txBody>
                    <a:bodyPr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  <a:endParaRPr lang="en-US" sz="1100"/>
                    </a:p>
                    <a:p>
                      <a:pPr algn="ctr">
                        <a:lnSpc>
                          <a:spcPts val="2311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2311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2311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  </a:t>
                      </a:r>
                    </a:p>
                    <a:p>
                      <a:pPr algn="ctr">
                        <a:lnSpc>
                          <a:spcPts val="2311"/>
                        </a:lnSpc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   5</a:t>
                      </a:r>
                    </a:p>
                  </a:txBody>
                  <a:tcPr marL="61612" marR="61612" marT="61612" marB="6161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26"/>
                        </a:lnSpc>
                        <a:defRPr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MAVİYEMİŞ YETİŞTİRİCİLİĞİNİN GELİŞTİRİLMESİ PROJESİ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(%70 DOKAP Destekli)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(Toplam Bütçe:2.472.000,00 TL)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(Kişi Başı Üretici Katkısı:9.129,85 TL)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(Yararlanıcı Sayısı:78 Üretici)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(DOKAP Ödeneğinden Kalan: 9.374,13 TL)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</a:txBody>
                  <a:tcPr marL="61612" marR="61612" marT="61612" marB="6161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26"/>
                        </a:lnSpc>
                        <a:defRPr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12 870 adet Sertifikalı Maviyemiş Fidanı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78 adet Görünürlük Tabelası</a:t>
                      </a:r>
                    </a:p>
                  </a:txBody>
                  <a:tcPr marL="61612" marR="61612" marT="61612" marB="6161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009">
                <a:tc>
                  <a:txBody>
                    <a:bodyPr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  <a:endParaRPr lang="en-US" sz="1100"/>
                    </a:p>
                    <a:p>
                      <a:pPr algn="ctr">
                        <a:lnSpc>
                          <a:spcPts val="2311"/>
                        </a:lnSpc>
                      </a:pPr>
                      <a:r>
                        <a:rPr lang="en-US" sz="1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2311"/>
                        </a:lnSpc>
                      </a:pPr>
                      <a:r>
                        <a:rPr lang="en-US" sz="1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2311"/>
                        </a:lnSpc>
                      </a:pPr>
                      <a:r>
                        <a:rPr lang="en-US" sz="1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  </a:t>
                      </a:r>
                    </a:p>
                    <a:p>
                      <a:pPr algn="ctr">
                        <a:lnSpc>
                          <a:spcPts val="2311"/>
                        </a:lnSpc>
                      </a:pPr>
                      <a:r>
                        <a:rPr lang="en-US" sz="1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   6</a:t>
                      </a:r>
                    </a:p>
                  </a:txBody>
                  <a:tcPr marL="61612" marR="61612" marT="61612" marB="6161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26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KOYUNCULUK ALTYAPISININ GELİŞTİRİLMESİ PROJESİ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(%70 DOKAP Destekli)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(Toplam Bütçe:2.728.000,00 TL)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(Kişi Başı Üretici Katkısı:27.200,00 TL)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(Yararlanıcı Sayısı:27 Üretici)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(DOKAP Ödeneğinden Kalan: 142.720,00 TL)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</a:txBody>
                  <a:tcPr marL="61612" marR="61612" marT="61612" marB="6161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26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27 adet Çoban Çadırı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27 adet Çoban Çantası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27 adet Solar Enerji Paneli ve Altyapı Seti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27 adet Koyun Tırnak Makası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27 adet Bıçak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27 adet El Feneri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27 adet Kafa Lambası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24 adet Yağmurluk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</a:txBody>
                  <a:tcPr marL="61612" marR="61612" marT="61612" marB="6161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034">
                <a:tc>
                  <a:txBody>
                    <a:bodyPr/>
                    <a:lstStyle/>
                    <a:p>
                      <a:pPr algn="ctr">
                        <a:lnSpc>
                          <a:spcPts val="2311"/>
                        </a:lnSpc>
                        <a:defRPr/>
                      </a:pPr>
                      <a:r>
                        <a:rPr lang="en-US" sz="1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  <a:endParaRPr lang="en-US" sz="1100"/>
                    </a:p>
                    <a:p>
                      <a:pPr algn="ctr">
                        <a:lnSpc>
                          <a:spcPts val="2311"/>
                        </a:lnSpc>
                      </a:pPr>
                      <a:r>
                        <a:rPr lang="en-US" sz="1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2311"/>
                        </a:lnSpc>
                      </a:pPr>
                      <a:r>
                        <a:rPr lang="en-US" sz="1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 </a:t>
                      </a:r>
                    </a:p>
                    <a:p>
                      <a:pPr algn="ctr">
                        <a:lnSpc>
                          <a:spcPts val="2311"/>
                        </a:lnSpc>
                      </a:pPr>
                      <a:r>
                        <a:rPr lang="en-US" sz="179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   7</a:t>
                      </a:r>
                    </a:p>
                  </a:txBody>
                  <a:tcPr marL="61612" marR="61612" marT="61612" marB="6161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26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ÖRTÜALTI ÜRETİMİNİN GELİŞTİRİLMESİ PROJESİ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(%50 DOKAP Destekli)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(Toplam Bütçe:11.725.644,00 TL)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(Kişi Başı Üretici Katkısı:.448.800,00 TL)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(Yararlanıcı Sayısı:10 Üretici)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(DOKAP Ödeneğinden Kalan: 1.310.886,00 TL)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</a:txBody>
                  <a:tcPr marL="61612" marR="61612" marT="61612" marB="6161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26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 </a:t>
                      </a:r>
                    </a:p>
                    <a:p>
                      <a:pPr algn="l">
                        <a:lnSpc>
                          <a:spcPts val="1926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10 adet 512 m² (256 m²+256 m²) Sera Yapımı</a:t>
                      </a:r>
                    </a:p>
                  </a:txBody>
                  <a:tcPr marL="61612" marR="61612" marT="61612" marB="61612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974273" y="36195"/>
            <a:ext cx="14835924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200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DOĞU KARADENİZ PROJESİ(DOKAP)</a:t>
            </a:r>
          </a:p>
        </p:txBody>
      </p:sp>
      <p:sp>
        <p:nvSpPr>
          <p:cNvPr id="6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889643" h="13488554">
                <a:moveTo>
                  <a:pt x="0" y="0"/>
                </a:moveTo>
                <a:lnTo>
                  <a:pt x="18889643" y="0"/>
                </a:lnTo>
                <a:lnTo>
                  <a:pt x="18889643" y="13488554"/>
                </a:lnTo>
                <a:lnTo>
                  <a:pt x="0" y="13488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-20617" t="-2042" r="-20683" b="-75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1" ma:contentTypeDescription="Yeni belge oluşturun." ma:contentTypeScope="" ma:versionID="0738bcfc05192006b192fae895f86cc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ddd22d1b5ec3c392f5eb273545f3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D529C8-0D44-4F4F-B880-E01C7F6E0B8F}"/>
</file>

<file path=customXml/itemProps2.xml><?xml version="1.0" encoding="utf-8"?>
<ds:datastoreItem xmlns:ds="http://schemas.openxmlformats.org/officeDocument/2006/customXml" ds:itemID="{B8CAEA63-70B2-452E-B5A8-18F17EA13170}"/>
</file>

<file path=customXml/itemProps3.xml><?xml version="1.0" encoding="utf-8"?>
<ds:datastoreItem xmlns:ds="http://schemas.openxmlformats.org/officeDocument/2006/customXml" ds:itemID="{A2CF1120-2405-48D9-BE31-F5258F3F28E3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874</Words>
  <Application>Microsoft Office PowerPoint</Application>
  <PresentationFormat>Özel</PresentationFormat>
  <Paragraphs>226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Glacial Indifference</vt:lpstr>
      <vt:lpstr>Calibri</vt:lpstr>
      <vt:lpstr>Arial</vt:lpstr>
      <vt:lpstr>Glacial Indifference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KIRSAL KALKINMA YATIRIMLARININ DESTEKLENMESİ PROGRAMI(KKYDP).pptx</dc:title>
  <cp:lastModifiedBy>Kübra AKSOY</cp:lastModifiedBy>
  <cp:revision>3</cp:revision>
  <dcterms:created xsi:type="dcterms:W3CDTF">2006-08-16T00:00:00Z</dcterms:created>
  <dcterms:modified xsi:type="dcterms:W3CDTF">2025-10-17T06:59:03Z</dcterms:modified>
  <dc:identifier>DAG17jU8iqU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